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7" r:id="rId4"/>
  </p:sldMasterIdLst>
  <p:sldIdLst>
    <p:sldId id="323" r:id="rId5"/>
    <p:sldId id="309" r:id="rId6"/>
    <p:sldId id="311" r:id="rId7"/>
    <p:sldId id="312" r:id="rId8"/>
    <p:sldId id="310" r:id="rId9"/>
    <p:sldId id="318" r:id="rId10"/>
    <p:sldId id="313" r:id="rId11"/>
    <p:sldId id="314" r:id="rId12"/>
    <p:sldId id="315" r:id="rId13"/>
    <p:sldId id="316" r:id="rId14"/>
    <p:sldId id="319" r:id="rId15"/>
    <p:sldId id="320" r:id="rId16"/>
    <p:sldId id="321" r:id="rId17"/>
    <p:sldId id="32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91C967-2BD2-49F4-A0CB-3CC9E2F55553}" v="2" dt="2022-09-28T20:13:11.6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4" autoAdjust="0"/>
    <p:restoredTop sz="94619" autoAdjust="0"/>
  </p:normalViewPr>
  <p:slideViewPr>
    <p:cSldViewPr snapToGrid="0">
      <p:cViewPr varScale="1">
        <p:scale>
          <a:sx n="114" d="100"/>
          <a:sy n="114" d="100"/>
        </p:scale>
        <p:origin x="2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A66772-F185-4D58-B8BB-E9370D7A7A2B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40FC4FFE-8987-4A26-B7F4-8A516F18ADAE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600" b="1" baseline="0" dirty="0"/>
            <a:t>Upload General ledger transactions (transfers) </a:t>
          </a:r>
        </a:p>
      </dgm:t>
    </dgm:pt>
    <dgm:pt modelId="{CAD7EF86-FB23-41F6-BF42-040B36DEFDB1}" type="parTrans" cxnId="{C7AD8469-3C68-4AF9-AB82-79B0043AA120}">
      <dgm:prSet/>
      <dgm:spPr/>
      <dgm:t>
        <a:bodyPr/>
        <a:lstStyle/>
        <a:p>
          <a:endParaRPr lang="en-US"/>
        </a:p>
      </dgm:t>
    </dgm:pt>
    <dgm:pt modelId="{5B62599A-5C9B-48E7-896E-EA782AC60C8B}" type="sibTrans" cxnId="{C7AD8469-3C68-4AF9-AB82-79B0043AA120}">
      <dgm:prSet/>
      <dgm:spPr/>
      <dgm:t>
        <a:bodyPr/>
        <a:lstStyle/>
        <a:p>
          <a:endParaRPr lang="en-US"/>
        </a:p>
      </dgm:t>
    </dgm:pt>
    <dgm:pt modelId="{49225C73-1633-42F1-AB3B-7CB183E5F8B8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600" b="1" dirty="0"/>
            <a:t>Upload warrant information to both Bank and dynamics</a:t>
          </a:r>
        </a:p>
      </dgm:t>
    </dgm:pt>
    <dgm:pt modelId="{1A0E2090-1D4F-438A-8766-B6030CE01ADD}" type="parTrans" cxnId="{A9154303-8225-4248-91DC-1B0156A35F07}">
      <dgm:prSet/>
      <dgm:spPr/>
      <dgm:t>
        <a:bodyPr/>
        <a:lstStyle/>
        <a:p>
          <a:endParaRPr lang="en-US"/>
        </a:p>
      </dgm:t>
    </dgm:pt>
    <dgm:pt modelId="{9646853A-8964-4519-A5B1-0B7D18B2983D}" type="sibTrans" cxnId="{A9154303-8225-4248-91DC-1B0156A35F07}">
      <dgm:prSet/>
      <dgm:spPr/>
      <dgm:t>
        <a:bodyPr/>
        <a:lstStyle/>
        <a:p>
          <a:endParaRPr lang="en-US"/>
        </a:p>
      </dgm:t>
    </dgm:pt>
    <dgm:pt modelId="{1C383F32-22E8-4F62-A3E0-BDC3D5F48992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600" b="1" dirty="0"/>
            <a:t>Upload revenue files to capture deposits in a timely manner</a:t>
          </a:r>
        </a:p>
      </dgm:t>
    </dgm:pt>
    <dgm:pt modelId="{A7920A2F-3244-4159-AF04-6A1D38B7B317}" type="parTrans" cxnId="{C4CCE57E-E871-46D6-BAD5-880252C95D22}">
      <dgm:prSet/>
      <dgm:spPr/>
      <dgm:t>
        <a:bodyPr/>
        <a:lstStyle/>
        <a:p>
          <a:endParaRPr lang="en-US"/>
        </a:p>
      </dgm:t>
    </dgm:pt>
    <dgm:pt modelId="{8500F72A-2C6D-4FDF-9C1D-CA691380EB0B}" type="sibTrans" cxnId="{C4CCE57E-E871-46D6-BAD5-880252C95D22}">
      <dgm:prSet/>
      <dgm:spPr/>
      <dgm:t>
        <a:bodyPr/>
        <a:lstStyle/>
        <a:p>
          <a:endParaRPr lang="en-US"/>
        </a:p>
      </dgm:t>
    </dgm:pt>
    <dgm:pt modelId="{B6056BFB-47D7-4C5F-BA11-2CB63C56A52D}" type="pres">
      <dgm:prSet presAssocID="{01A66772-F185-4D58-B8BB-E9370D7A7A2B}" presName="root" presStyleCnt="0">
        <dgm:presLayoutVars>
          <dgm:dir/>
          <dgm:resizeHandles val="exact"/>
        </dgm:presLayoutVars>
      </dgm:prSet>
      <dgm:spPr/>
    </dgm:pt>
    <dgm:pt modelId="{311B26C8-22B1-4363-B621-DD56FB7418C8}" type="pres">
      <dgm:prSet presAssocID="{40FC4FFE-8987-4A26-B7F4-8A516F18ADAE}" presName="compNode" presStyleCnt="0"/>
      <dgm:spPr/>
    </dgm:pt>
    <dgm:pt modelId="{A201D7A7-914C-4D24-8B82-EE40155AB0BE}" type="pres">
      <dgm:prSet presAssocID="{40FC4FFE-8987-4A26-B7F4-8A516F18ADAE}" presName="iconBgRect" presStyleLbl="bgShp" presStyleIdx="0" presStyleCnt="3"/>
      <dgm:spPr>
        <a:prstGeom prst="ellipse">
          <a:avLst/>
        </a:prstGeom>
      </dgm:spPr>
    </dgm:pt>
    <dgm:pt modelId="{8FA2F131-CD01-4CBD-B7A5-1B9B5E7F0402}" type="pres">
      <dgm:prSet presAssocID="{40FC4FFE-8987-4A26-B7F4-8A516F18ADA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ie chart"/>
        </a:ext>
      </dgm:extLst>
    </dgm:pt>
    <dgm:pt modelId="{F755F00C-B2DB-4097-B4BC-8F1BACC938B7}" type="pres">
      <dgm:prSet presAssocID="{40FC4FFE-8987-4A26-B7F4-8A516F18ADAE}" presName="spaceRect" presStyleCnt="0"/>
      <dgm:spPr/>
    </dgm:pt>
    <dgm:pt modelId="{08F4E96D-0DB6-4476-8C51-7CC7EC2F227B}" type="pres">
      <dgm:prSet presAssocID="{40FC4FFE-8987-4A26-B7F4-8A516F18ADAE}" presName="textRect" presStyleLbl="revTx" presStyleIdx="0" presStyleCnt="3" custAng="0" custScaleY="68113" custLinFactNeighborX="739" custLinFactNeighborY="-71701">
        <dgm:presLayoutVars>
          <dgm:chMax val="1"/>
          <dgm:chPref val="1"/>
        </dgm:presLayoutVars>
      </dgm:prSet>
      <dgm:spPr/>
    </dgm:pt>
    <dgm:pt modelId="{5AB3C10D-885E-4522-AB39-7ED4318D191A}" type="pres">
      <dgm:prSet presAssocID="{5B62599A-5C9B-48E7-896E-EA782AC60C8B}" presName="sibTrans" presStyleCnt="0"/>
      <dgm:spPr/>
    </dgm:pt>
    <dgm:pt modelId="{2F278BF9-E1B2-4A1C-B065-C19A7B904219}" type="pres">
      <dgm:prSet presAssocID="{49225C73-1633-42F1-AB3B-7CB183E5F8B8}" presName="compNode" presStyleCnt="0"/>
      <dgm:spPr/>
    </dgm:pt>
    <dgm:pt modelId="{543C18BC-1989-44B2-9862-C670C61D3452}" type="pres">
      <dgm:prSet presAssocID="{49225C73-1633-42F1-AB3B-7CB183E5F8B8}" presName="iconBgRect" presStyleLbl="bgShp" presStyleIdx="1" presStyleCnt="3"/>
      <dgm:spPr>
        <a:prstGeom prst="ellipse">
          <a:avLst/>
        </a:prstGeom>
      </dgm:spPr>
    </dgm:pt>
    <dgm:pt modelId="{E94F35BC-9C76-400A-BBCA-0032259E2E5A}" type="pres">
      <dgm:prSet presAssocID="{49225C73-1633-42F1-AB3B-7CB183E5F8B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503A6D04-9ADD-43CC-9847-497CD48F2D11}" type="pres">
      <dgm:prSet presAssocID="{49225C73-1633-42F1-AB3B-7CB183E5F8B8}" presName="spaceRect" presStyleCnt="0"/>
      <dgm:spPr/>
    </dgm:pt>
    <dgm:pt modelId="{20363298-B2A6-463D-A7BE-F9F67404E389}" type="pres">
      <dgm:prSet presAssocID="{49225C73-1633-42F1-AB3B-7CB183E5F8B8}" presName="textRect" presStyleLbl="revTx" presStyleIdx="1" presStyleCnt="3" custScaleY="119417" custLinFactNeighborX="-1012" custLinFactNeighborY="-42828">
        <dgm:presLayoutVars>
          <dgm:chMax val="1"/>
          <dgm:chPref val="1"/>
        </dgm:presLayoutVars>
      </dgm:prSet>
      <dgm:spPr/>
    </dgm:pt>
    <dgm:pt modelId="{A47947BB-708D-4F7E-B072-3C2E42B34B24}" type="pres">
      <dgm:prSet presAssocID="{9646853A-8964-4519-A5B1-0B7D18B2983D}" presName="sibTrans" presStyleCnt="0"/>
      <dgm:spPr/>
    </dgm:pt>
    <dgm:pt modelId="{BDCD0AC9-D564-4025-AD8A-36664A6CBE31}" type="pres">
      <dgm:prSet presAssocID="{1C383F32-22E8-4F62-A3E0-BDC3D5F48992}" presName="compNode" presStyleCnt="0"/>
      <dgm:spPr/>
    </dgm:pt>
    <dgm:pt modelId="{5BDDFF18-9AEC-4E5E-B9AA-33D86F01A63E}" type="pres">
      <dgm:prSet presAssocID="{1C383F32-22E8-4F62-A3E0-BDC3D5F48992}" presName="iconBgRect" presStyleLbl="bgShp" presStyleIdx="2" presStyleCnt="3"/>
      <dgm:spPr>
        <a:prstGeom prst="ellipse">
          <a:avLst/>
        </a:prstGeom>
      </dgm:spPr>
    </dgm:pt>
    <dgm:pt modelId="{F09AEBFF-D2D3-4FFF-AD65-C3CEAEEB10F2}" type="pres">
      <dgm:prSet presAssocID="{1C383F32-22E8-4F62-A3E0-BDC3D5F4899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F2EBFBCF-0520-415A-A886-3C4F90D208EF}" type="pres">
      <dgm:prSet presAssocID="{1C383F32-22E8-4F62-A3E0-BDC3D5F48992}" presName="spaceRect" presStyleCnt="0"/>
      <dgm:spPr/>
    </dgm:pt>
    <dgm:pt modelId="{AB9CAFAA-6939-48A6-A89B-19D1A94B9EA1}" type="pres">
      <dgm:prSet presAssocID="{1C383F32-22E8-4F62-A3E0-BDC3D5F48992}" presName="textRect" presStyleLbl="revTx" presStyleIdx="2" presStyleCnt="3" custLinFactNeighborY="-51810">
        <dgm:presLayoutVars>
          <dgm:chMax val="1"/>
          <dgm:chPref val="1"/>
        </dgm:presLayoutVars>
      </dgm:prSet>
      <dgm:spPr/>
    </dgm:pt>
  </dgm:ptLst>
  <dgm:cxnLst>
    <dgm:cxn modelId="{A9154303-8225-4248-91DC-1B0156A35F07}" srcId="{01A66772-F185-4D58-B8BB-E9370D7A7A2B}" destId="{49225C73-1633-42F1-AB3B-7CB183E5F8B8}" srcOrd="1" destOrd="0" parTransId="{1A0E2090-1D4F-438A-8766-B6030CE01ADD}" sibTransId="{9646853A-8964-4519-A5B1-0B7D18B2983D}"/>
    <dgm:cxn modelId="{BA953D32-2DFF-47FE-AF26-C6B9E63D38DF}" type="presOf" srcId="{49225C73-1633-42F1-AB3B-7CB183E5F8B8}" destId="{20363298-B2A6-463D-A7BE-F9F67404E389}" srcOrd="0" destOrd="0" presId="urn:microsoft.com/office/officeart/2018/5/layout/IconLeafLabelList"/>
    <dgm:cxn modelId="{EC450542-0ED9-4BD6-9E85-5709B80794C5}" type="presOf" srcId="{01A66772-F185-4D58-B8BB-E9370D7A7A2B}" destId="{B6056BFB-47D7-4C5F-BA11-2CB63C56A52D}" srcOrd="0" destOrd="0" presId="urn:microsoft.com/office/officeart/2018/5/layout/IconLeafLabelList"/>
    <dgm:cxn modelId="{C7AD8469-3C68-4AF9-AB82-79B0043AA120}" srcId="{01A66772-F185-4D58-B8BB-E9370D7A7A2B}" destId="{40FC4FFE-8987-4A26-B7F4-8A516F18ADAE}" srcOrd="0" destOrd="0" parTransId="{CAD7EF86-FB23-41F6-BF42-040B36DEFDB1}" sibTransId="{5B62599A-5C9B-48E7-896E-EA782AC60C8B}"/>
    <dgm:cxn modelId="{C4CCE57E-E871-46D6-BAD5-880252C95D22}" srcId="{01A66772-F185-4D58-B8BB-E9370D7A7A2B}" destId="{1C383F32-22E8-4F62-A3E0-BDC3D5F48992}" srcOrd="2" destOrd="0" parTransId="{A7920A2F-3244-4159-AF04-6A1D38B7B317}" sibTransId="{8500F72A-2C6D-4FDF-9C1D-CA691380EB0B}"/>
    <dgm:cxn modelId="{D55FAE9C-CF3C-44F3-9D1E-DE6DF574E6D9}" type="presOf" srcId="{1C383F32-22E8-4F62-A3E0-BDC3D5F48992}" destId="{AB9CAFAA-6939-48A6-A89B-19D1A94B9EA1}" srcOrd="0" destOrd="0" presId="urn:microsoft.com/office/officeart/2018/5/layout/IconLeafLabelList"/>
    <dgm:cxn modelId="{A85983B4-FADF-419C-BC71-B5F0871C3055}" type="presOf" srcId="{40FC4FFE-8987-4A26-B7F4-8A516F18ADAE}" destId="{08F4E96D-0DB6-4476-8C51-7CC7EC2F227B}" srcOrd="0" destOrd="0" presId="urn:microsoft.com/office/officeart/2018/5/layout/IconLeafLabelList"/>
    <dgm:cxn modelId="{A3E74EE8-8900-4EBD-8983-3BF0AFD6DCC7}" type="presParOf" srcId="{B6056BFB-47D7-4C5F-BA11-2CB63C56A52D}" destId="{311B26C8-22B1-4363-B621-DD56FB7418C8}" srcOrd="0" destOrd="0" presId="urn:microsoft.com/office/officeart/2018/5/layout/IconLeafLabelList"/>
    <dgm:cxn modelId="{044EA9E0-B51B-492A-BE32-015CEAD0BAC9}" type="presParOf" srcId="{311B26C8-22B1-4363-B621-DD56FB7418C8}" destId="{A201D7A7-914C-4D24-8B82-EE40155AB0BE}" srcOrd="0" destOrd="0" presId="urn:microsoft.com/office/officeart/2018/5/layout/IconLeafLabelList"/>
    <dgm:cxn modelId="{08373EC6-14CB-429D-9495-F32683B931D7}" type="presParOf" srcId="{311B26C8-22B1-4363-B621-DD56FB7418C8}" destId="{8FA2F131-CD01-4CBD-B7A5-1B9B5E7F0402}" srcOrd="1" destOrd="0" presId="urn:microsoft.com/office/officeart/2018/5/layout/IconLeafLabelList"/>
    <dgm:cxn modelId="{9AB500F0-62A2-4E73-B4F4-5056804C8D6A}" type="presParOf" srcId="{311B26C8-22B1-4363-B621-DD56FB7418C8}" destId="{F755F00C-B2DB-4097-B4BC-8F1BACC938B7}" srcOrd="2" destOrd="0" presId="urn:microsoft.com/office/officeart/2018/5/layout/IconLeafLabelList"/>
    <dgm:cxn modelId="{676606A7-6564-4CEB-ACE0-4FF9A3A04E67}" type="presParOf" srcId="{311B26C8-22B1-4363-B621-DD56FB7418C8}" destId="{08F4E96D-0DB6-4476-8C51-7CC7EC2F227B}" srcOrd="3" destOrd="0" presId="urn:microsoft.com/office/officeart/2018/5/layout/IconLeafLabelList"/>
    <dgm:cxn modelId="{EAE0F94A-A454-4049-84F7-9EC90E847A03}" type="presParOf" srcId="{B6056BFB-47D7-4C5F-BA11-2CB63C56A52D}" destId="{5AB3C10D-885E-4522-AB39-7ED4318D191A}" srcOrd="1" destOrd="0" presId="urn:microsoft.com/office/officeart/2018/5/layout/IconLeafLabelList"/>
    <dgm:cxn modelId="{B0B5B21A-5ADD-4500-9A67-9B26AF543EBA}" type="presParOf" srcId="{B6056BFB-47D7-4C5F-BA11-2CB63C56A52D}" destId="{2F278BF9-E1B2-4A1C-B065-C19A7B904219}" srcOrd="2" destOrd="0" presId="urn:microsoft.com/office/officeart/2018/5/layout/IconLeafLabelList"/>
    <dgm:cxn modelId="{11FEAF2C-54F7-4E9C-A1D6-5FA0BF7F3665}" type="presParOf" srcId="{2F278BF9-E1B2-4A1C-B065-C19A7B904219}" destId="{543C18BC-1989-44B2-9862-C670C61D3452}" srcOrd="0" destOrd="0" presId="urn:microsoft.com/office/officeart/2018/5/layout/IconLeafLabelList"/>
    <dgm:cxn modelId="{92C17ECB-A80D-4A0E-95CF-40A53D32275F}" type="presParOf" srcId="{2F278BF9-E1B2-4A1C-B065-C19A7B904219}" destId="{E94F35BC-9C76-400A-BBCA-0032259E2E5A}" srcOrd="1" destOrd="0" presId="urn:microsoft.com/office/officeart/2018/5/layout/IconLeafLabelList"/>
    <dgm:cxn modelId="{54E5AE33-4BE6-44E7-871B-1103A0BA7A56}" type="presParOf" srcId="{2F278BF9-E1B2-4A1C-B065-C19A7B904219}" destId="{503A6D04-9ADD-43CC-9847-497CD48F2D11}" srcOrd="2" destOrd="0" presId="urn:microsoft.com/office/officeart/2018/5/layout/IconLeafLabelList"/>
    <dgm:cxn modelId="{3575FCA0-4FCE-460A-8D84-2C767D311A20}" type="presParOf" srcId="{2F278BF9-E1B2-4A1C-B065-C19A7B904219}" destId="{20363298-B2A6-463D-A7BE-F9F67404E389}" srcOrd="3" destOrd="0" presId="urn:microsoft.com/office/officeart/2018/5/layout/IconLeafLabelList"/>
    <dgm:cxn modelId="{4FD22448-C17B-4C43-BAB3-A0B7AA9BCE0D}" type="presParOf" srcId="{B6056BFB-47D7-4C5F-BA11-2CB63C56A52D}" destId="{A47947BB-708D-4F7E-B072-3C2E42B34B24}" srcOrd="3" destOrd="0" presId="urn:microsoft.com/office/officeart/2018/5/layout/IconLeafLabelList"/>
    <dgm:cxn modelId="{75E30F4F-0E76-457B-9D4F-CDE27C2F7F77}" type="presParOf" srcId="{B6056BFB-47D7-4C5F-BA11-2CB63C56A52D}" destId="{BDCD0AC9-D564-4025-AD8A-36664A6CBE31}" srcOrd="4" destOrd="0" presId="urn:microsoft.com/office/officeart/2018/5/layout/IconLeafLabelList"/>
    <dgm:cxn modelId="{C6A367E7-6A7C-42CB-94E4-8EA78AEF87BF}" type="presParOf" srcId="{BDCD0AC9-D564-4025-AD8A-36664A6CBE31}" destId="{5BDDFF18-9AEC-4E5E-B9AA-33D86F01A63E}" srcOrd="0" destOrd="0" presId="urn:microsoft.com/office/officeart/2018/5/layout/IconLeafLabelList"/>
    <dgm:cxn modelId="{B180CBEB-FA9F-4E52-8CA3-A65CB80BB91B}" type="presParOf" srcId="{BDCD0AC9-D564-4025-AD8A-36664A6CBE31}" destId="{F09AEBFF-D2D3-4FFF-AD65-C3CEAEEB10F2}" srcOrd="1" destOrd="0" presId="urn:microsoft.com/office/officeart/2018/5/layout/IconLeafLabelList"/>
    <dgm:cxn modelId="{170B020E-1E19-4EB4-A72C-4FCF01A7DD7E}" type="presParOf" srcId="{BDCD0AC9-D564-4025-AD8A-36664A6CBE31}" destId="{F2EBFBCF-0520-415A-A886-3C4F90D208EF}" srcOrd="2" destOrd="0" presId="urn:microsoft.com/office/officeart/2018/5/layout/IconLeafLabelList"/>
    <dgm:cxn modelId="{CADD8F7D-722C-42A0-AF21-39A3559F8D7B}" type="presParOf" srcId="{BDCD0AC9-D564-4025-AD8A-36664A6CBE31}" destId="{AB9CAFAA-6939-48A6-A89B-19D1A94B9EA1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01D7A7-914C-4D24-8B82-EE40155AB0BE}">
      <dsp:nvSpPr>
        <dsp:cNvPr id="0" name=""/>
        <dsp:cNvSpPr/>
      </dsp:nvSpPr>
      <dsp:spPr>
        <a:xfrm>
          <a:off x="636093" y="593199"/>
          <a:ext cx="1852875" cy="185287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A2F131-CD01-4CBD-B7A5-1B9B5E7F0402}">
      <dsp:nvSpPr>
        <dsp:cNvPr id="0" name=""/>
        <dsp:cNvSpPr/>
      </dsp:nvSpPr>
      <dsp:spPr>
        <a:xfrm>
          <a:off x="1030969" y="988074"/>
          <a:ext cx="1063125" cy="106312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F4E96D-0DB6-4476-8C51-7CC7EC2F227B}">
      <dsp:nvSpPr>
        <dsp:cNvPr id="0" name=""/>
        <dsp:cNvSpPr/>
      </dsp:nvSpPr>
      <dsp:spPr>
        <a:xfrm>
          <a:off x="66228" y="2741212"/>
          <a:ext cx="3037500" cy="344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b="1" kern="1200" baseline="0" dirty="0"/>
            <a:t>Upload General ledger transactions (transfers) </a:t>
          </a:r>
        </a:p>
      </dsp:txBody>
      <dsp:txXfrm>
        <a:off x="66228" y="2741212"/>
        <a:ext cx="3037500" cy="344474"/>
      </dsp:txXfrm>
    </dsp:sp>
    <dsp:sp modelId="{543C18BC-1989-44B2-9862-C670C61D3452}">
      <dsp:nvSpPr>
        <dsp:cNvPr id="0" name=""/>
        <dsp:cNvSpPr/>
      </dsp:nvSpPr>
      <dsp:spPr>
        <a:xfrm>
          <a:off x="4205156" y="528333"/>
          <a:ext cx="1852875" cy="185287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4F35BC-9C76-400A-BBCA-0032259E2E5A}">
      <dsp:nvSpPr>
        <dsp:cNvPr id="0" name=""/>
        <dsp:cNvSpPr/>
      </dsp:nvSpPr>
      <dsp:spPr>
        <a:xfrm>
          <a:off x="4600031" y="923208"/>
          <a:ext cx="1063125" cy="106312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363298-B2A6-463D-A7BE-F9F67404E389}">
      <dsp:nvSpPr>
        <dsp:cNvPr id="0" name=""/>
        <dsp:cNvSpPr/>
      </dsp:nvSpPr>
      <dsp:spPr>
        <a:xfrm>
          <a:off x="3582104" y="2692636"/>
          <a:ext cx="3037500" cy="603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b="1" kern="1200" dirty="0"/>
            <a:t>Upload warrant information to both Bank and dynamics</a:t>
          </a:r>
        </a:p>
      </dsp:txBody>
      <dsp:txXfrm>
        <a:off x="3582104" y="2692636"/>
        <a:ext cx="3037500" cy="603938"/>
      </dsp:txXfrm>
    </dsp:sp>
    <dsp:sp modelId="{5BDDFF18-9AEC-4E5E-B9AA-33D86F01A63E}">
      <dsp:nvSpPr>
        <dsp:cNvPr id="0" name=""/>
        <dsp:cNvSpPr/>
      </dsp:nvSpPr>
      <dsp:spPr>
        <a:xfrm>
          <a:off x="7774219" y="552883"/>
          <a:ext cx="1852875" cy="185287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9AEBFF-D2D3-4FFF-AD65-C3CEAEEB10F2}">
      <dsp:nvSpPr>
        <dsp:cNvPr id="0" name=""/>
        <dsp:cNvSpPr/>
      </dsp:nvSpPr>
      <dsp:spPr>
        <a:xfrm>
          <a:off x="8169094" y="947758"/>
          <a:ext cx="1063125" cy="106312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9CAFAA-6939-48A6-A89B-19D1A94B9EA1}">
      <dsp:nvSpPr>
        <dsp:cNvPr id="0" name=""/>
        <dsp:cNvSpPr/>
      </dsp:nvSpPr>
      <dsp:spPr>
        <a:xfrm>
          <a:off x="7181906" y="2720860"/>
          <a:ext cx="3037500" cy="5057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b="1" kern="1200" dirty="0"/>
            <a:t>Upload revenue files to capture deposits in a timely manner</a:t>
          </a:r>
        </a:p>
      </dsp:txBody>
      <dsp:txXfrm>
        <a:off x="7181906" y="2720860"/>
        <a:ext cx="3037500" cy="5057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9/28/2022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6079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58436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09291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9/28/2022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204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9/28/2022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0970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9/28/2022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716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7816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9/28/2022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992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9/28/2022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975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A474-078D-4E9B-9B14-09A87B19DC46}" type="datetime1">
              <a:rPr lang="en-US" smtClean="0"/>
              <a:t>9/28/2022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898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62D6E202-B606-4609-B914-27C9371A1F6D}" type="datetime1">
              <a:rPr lang="en-US" smtClean="0"/>
              <a:t>9/28/2022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75818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2D6E202-B606-4609-B914-27C9371A1F6D}" type="datetime1">
              <a:rPr lang="en-US" smtClean="0"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01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trssvc.Accounting@maricopa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Harry.Baughman@maricopa.gov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EFF5DE-4DDB-1E46-EF4E-43E74B8BA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9278" y="905099"/>
            <a:ext cx="4945350" cy="4286863"/>
          </a:xfrm>
          <a:ln>
            <a:solidFill>
              <a:srgbClr val="0070C0"/>
            </a:solidFill>
          </a:ln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Uploading Files to Agency Web</a:t>
            </a:r>
            <a:br>
              <a:rPr lang="en-US" sz="3600" dirty="0">
                <a:solidFill>
                  <a:srgbClr val="0070C0"/>
                </a:solidFill>
              </a:rPr>
            </a:br>
            <a:br>
              <a:rPr lang="en-US" sz="3600" dirty="0">
                <a:solidFill>
                  <a:srgbClr val="0070C0"/>
                </a:solidFill>
              </a:rPr>
            </a:br>
            <a:r>
              <a:rPr lang="en-US" sz="2000" dirty="0">
                <a:solidFill>
                  <a:srgbClr val="0070C0"/>
                </a:solidFill>
              </a:rPr>
              <a:t>Useful tips – a guide</a:t>
            </a:r>
          </a:p>
        </p:txBody>
      </p:sp>
      <p:pic>
        <p:nvPicPr>
          <p:cNvPr id="7" name="Content Placeholder 6" descr="A picture containing text, outdoor, sign&#10;&#10;Description automatically generated">
            <a:extLst>
              <a:ext uri="{FF2B5EF4-FFF2-40B4-BE49-F238E27FC236}">
                <a16:creationId xmlns:a16="http://schemas.microsoft.com/office/drawing/2014/main" id="{0B866D29-82BA-1DD0-EDA4-1C113D6F3F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0073" y="1442906"/>
            <a:ext cx="3713145" cy="3889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865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BC293-9B6F-1E0D-7B17-D1122ED2C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305550" cy="1063625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Sample Revenue Template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3875799-1AA2-7E32-D2EA-6EEA2D6585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10891837" cy="4224337"/>
          </a:xfrm>
        </p:spPr>
      </p:pic>
    </p:spTree>
    <p:extLst>
      <p:ext uri="{BB962C8B-B14F-4D97-AF65-F5344CB8AC3E}">
        <p14:creationId xmlns:p14="http://schemas.microsoft.com/office/powerpoint/2010/main" val="1648828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E9AFD-87D9-FB52-9066-6300DDE9B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186" y="964692"/>
            <a:ext cx="7600426" cy="1073833"/>
          </a:xfrm>
          <a:ln>
            <a:solidFill>
              <a:srgbClr val="0070C0"/>
            </a:solidFill>
          </a:ln>
        </p:spPr>
        <p:txBody>
          <a:bodyPr/>
          <a:lstStyle/>
          <a:p>
            <a:pPr algn="l"/>
            <a:r>
              <a:rPr lang="en-US" dirty="0"/>
              <a:t>Uploading GL files (aka transfers)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0915B-F39F-03CF-926C-5F6398586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185" y="2176651"/>
            <a:ext cx="9027748" cy="1798408"/>
          </a:xfrm>
        </p:spPr>
        <p:txBody>
          <a:bodyPr>
            <a:normAutofit/>
          </a:bodyPr>
          <a:lstStyle/>
          <a:p>
            <a:r>
              <a:rPr lang="en-US" dirty="0"/>
              <a:t>Ensure you have selected the “GL Transactions” button.</a:t>
            </a:r>
          </a:p>
          <a:p>
            <a:r>
              <a:rPr lang="en-US" dirty="0"/>
              <a:t>If you do not select the correct button, you will receive a “conversion error” message.</a:t>
            </a:r>
          </a:p>
          <a:p>
            <a:r>
              <a:rPr lang="en-US" dirty="0"/>
              <a:t>Browse your computer to select the proper CSV file for upload.</a:t>
            </a:r>
          </a:p>
          <a:p>
            <a:r>
              <a:rPr lang="en-US" dirty="0"/>
              <a:t>In a few seconds, you should see the file detail added to the top of the list of files processed: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DDF1BD-2613-B811-797B-5C1F3E1916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9067" y="3866001"/>
            <a:ext cx="8989996" cy="1910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953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C3DBE-3D00-7FE5-4AFA-A028ED493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967" y="964692"/>
            <a:ext cx="7776594" cy="1048666"/>
          </a:xfrm>
          <a:ln>
            <a:solidFill>
              <a:srgbClr val="0070C0"/>
            </a:solidFill>
          </a:ln>
        </p:spPr>
        <p:txBody>
          <a:bodyPr/>
          <a:lstStyle/>
          <a:p>
            <a:pPr algn="l"/>
            <a:r>
              <a:rPr lang="en-US" dirty="0"/>
              <a:t>Uploading GL files </a:t>
            </a:r>
            <a:r>
              <a:rPr lang="en-US" sz="2000" dirty="0"/>
              <a:t>(aka transfers 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58639-15D0-7C70-7F23-B38C0C779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3967" y="2268929"/>
            <a:ext cx="8758106" cy="3101983"/>
          </a:xfrm>
        </p:spPr>
        <p:txBody>
          <a:bodyPr/>
          <a:lstStyle/>
          <a:p>
            <a:r>
              <a:rPr lang="en-US" dirty="0"/>
              <a:t>Watch your email for a success or failure message.</a:t>
            </a:r>
          </a:p>
          <a:p>
            <a:r>
              <a:rPr lang="en-US" dirty="0"/>
              <a:t>Every line in the GL file must be valid to post successfully. If any line has an error, the entire file will fail – the entire file must be re-uploaded once the errors are corrected.</a:t>
            </a:r>
          </a:p>
          <a:p>
            <a:r>
              <a:rPr lang="en-US" dirty="0"/>
              <a:t>Ensure that </a:t>
            </a:r>
            <a:r>
              <a:rPr lang="en-US" b="1" dirty="0">
                <a:solidFill>
                  <a:srgbClr val="FF0000"/>
                </a:solidFill>
              </a:rPr>
              <a:t>debits = credits</a:t>
            </a:r>
            <a:r>
              <a:rPr lang="en-US" dirty="0"/>
              <a:t>, you will receive an error message if they do not balance.</a:t>
            </a:r>
          </a:p>
          <a:p>
            <a:r>
              <a:rPr lang="en-US" dirty="0"/>
              <a:t>A “success” message indicates the entry has been posted to the Accounting system and will appear in Agency Web activity the </a:t>
            </a:r>
            <a:r>
              <a:rPr lang="en-US" u="sng" dirty="0"/>
              <a:t>next business day</a:t>
            </a:r>
            <a:r>
              <a:rPr lang="en-US" dirty="0"/>
              <a:t>.</a:t>
            </a:r>
          </a:p>
          <a:p>
            <a:r>
              <a:rPr lang="en-US" dirty="0"/>
              <a:t>All templates are located within the “file upload” tab of Agency Web.</a:t>
            </a:r>
          </a:p>
        </p:txBody>
      </p:sp>
    </p:spTree>
    <p:extLst>
      <p:ext uri="{BB962C8B-B14F-4D97-AF65-F5344CB8AC3E}">
        <p14:creationId xmlns:p14="http://schemas.microsoft.com/office/powerpoint/2010/main" val="2617979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95ECB-5352-DC75-6749-60F738B09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7462" y="732715"/>
            <a:ext cx="5730017" cy="1082222"/>
          </a:xfrm>
          <a:ln>
            <a:solidFill>
              <a:srgbClr val="0070C0"/>
            </a:solidFill>
          </a:ln>
        </p:spPr>
        <p:txBody>
          <a:bodyPr/>
          <a:lstStyle/>
          <a:p>
            <a:pPr algn="l"/>
            <a:r>
              <a:rPr lang="en-US" dirty="0"/>
              <a:t>Uploading Warrant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6FA25-D89E-8109-402A-4E64F9354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7462" y="1983391"/>
            <a:ext cx="7729728" cy="2177236"/>
          </a:xfrm>
        </p:spPr>
        <p:txBody>
          <a:bodyPr/>
          <a:lstStyle/>
          <a:p>
            <a:r>
              <a:rPr lang="en-US" dirty="0"/>
              <a:t>Select the correct button, in this case: “Warrant Information”</a:t>
            </a:r>
          </a:p>
          <a:p>
            <a:r>
              <a:rPr lang="en-US" dirty="0"/>
              <a:t>Selecting the wrong button will result in a “Conversion Error”.</a:t>
            </a:r>
          </a:p>
          <a:p>
            <a:r>
              <a:rPr lang="en-US" dirty="0"/>
              <a:t>Click the browse button to find and select the CSV warrant file you want to upload from your computer.</a:t>
            </a:r>
          </a:p>
          <a:p>
            <a:r>
              <a:rPr lang="en-US" dirty="0"/>
              <a:t>After a few seconds you will see the file detail added to the top of the list of files processed.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B195D6-700F-8C0D-7237-6C2D01380A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7462" y="4265561"/>
            <a:ext cx="9650172" cy="1876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760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7655B-4F5B-92F8-5624-97A4FB2A2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0539" y="613855"/>
            <a:ext cx="7248177" cy="1188720"/>
          </a:xfrm>
          <a:ln>
            <a:solidFill>
              <a:srgbClr val="0070C0"/>
            </a:solidFill>
          </a:ln>
        </p:spPr>
        <p:txBody>
          <a:bodyPr/>
          <a:lstStyle/>
          <a:p>
            <a:pPr algn="l"/>
            <a:r>
              <a:rPr lang="en-US" dirty="0"/>
              <a:t>Uploading warrant files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2D93E-9E79-6733-E543-028D6AB9E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39" y="1870745"/>
            <a:ext cx="8632360" cy="4555222"/>
          </a:xfrm>
        </p:spPr>
        <p:txBody>
          <a:bodyPr>
            <a:normAutofit/>
          </a:bodyPr>
          <a:lstStyle/>
          <a:p>
            <a:r>
              <a:rPr lang="en-US" dirty="0"/>
              <a:t>Watch your email for a success or failure message.</a:t>
            </a:r>
          </a:p>
          <a:p>
            <a:r>
              <a:rPr lang="en-US" dirty="0"/>
              <a:t>Remember, warrant files CAN be partially successful. Valid lines will post and only the invalid lines will fail.  </a:t>
            </a:r>
          </a:p>
          <a:p>
            <a:r>
              <a:rPr lang="en-US" dirty="0"/>
              <a:t>The “Error Log” will tell you which lines failed. Only re-upload the lines that failed!  </a:t>
            </a:r>
          </a:p>
          <a:p>
            <a:r>
              <a:rPr lang="en-US" dirty="0"/>
              <a:t>Best practice is to upload the warrant file as soon as you print your warrants. </a:t>
            </a:r>
            <a:r>
              <a:rPr lang="en-US" b="1" dirty="0"/>
              <a:t>The Bank will not pay </a:t>
            </a:r>
            <a:r>
              <a:rPr lang="en-US" dirty="0"/>
              <a:t>a warrant presented in person at the branch if the file has not been uploaded.</a:t>
            </a:r>
          </a:p>
          <a:p>
            <a:r>
              <a:rPr lang="en-US" dirty="0"/>
              <a:t>Warrants will appear in Agency Web with a status of “issued” the next business day after upload.</a:t>
            </a:r>
          </a:p>
          <a:p>
            <a:r>
              <a:rPr lang="en-US" dirty="0"/>
              <a:t>Templates can be found on the file upload tab.</a:t>
            </a:r>
          </a:p>
          <a:p>
            <a:r>
              <a:rPr lang="en-US" dirty="0"/>
              <a:t>Warrant maintenance cannot be performed in Agency Web.  Users must submit a change form to the Accounting inbox:  </a:t>
            </a:r>
            <a:r>
              <a:rPr lang="en-US" b="1" dirty="0">
                <a:solidFill>
                  <a:srgbClr val="0070C0"/>
                </a:solidFill>
                <a:hlinkClick r:id="rId2"/>
              </a:rPr>
              <a:t>trssvc.Accounting@maricopa.gov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If you need to check the status of warrant, go to the warrant inquiry tab.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b="1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012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47F5C-50EC-416A-AE8C-6F6BB4225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537"/>
            <a:ext cx="10515600" cy="1325563"/>
          </a:xfrm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Uploading files to Agency Web allows authorized users to perform only the following tasks:</a:t>
            </a:r>
          </a:p>
        </p:txBody>
      </p:sp>
      <p:graphicFrame>
        <p:nvGraphicFramePr>
          <p:cNvPr id="4" name="Content Placeholder 2" descr="SmartArt graphic">
            <a:extLst>
              <a:ext uri="{FF2B5EF4-FFF2-40B4-BE49-F238E27FC236}">
                <a16:creationId xmlns:a16="http://schemas.microsoft.com/office/drawing/2014/main" id="{59F5A1AC-D08D-42AE-B94A-1CAFB517D8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7035532"/>
              </p:ext>
            </p:extLst>
          </p:nvPr>
        </p:nvGraphicFramePr>
        <p:xfrm>
          <a:off x="838200" y="1843089"/>
          <a:ext cx="10263188" cy="4041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223627C-7568-B2CE-D05B-2CFE773591D3}"/>
              </a:ext>
            </a:extLst>
          </p:cNvPr>
          <p:cNvSpPr txBox="1"/>
          <p:nvPr/>
        </p:nvSpPr>
        <p:spPr>
          <a:xfrm>
            <a:off x="1261382" y="5838876"/>
            <a:ext cx="91004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*Note: Warrant maintenance tasks are </a:t>
            </a:r>
            <a:r>
              <a:rPr lang="en-US" sz="1600" b="1" u="sng" dirty="0"/>
              <a:t>NOT</a:t>
            </a:r>
            <a:r>
              <a:rPr lang="en-US" sz="1600" dirty="0"/>
              <a:t> performed in Agency Web.</a:t>
            </a:r>
          </a:p>
        </p:txBody>
      </p:sp>
      <p:sp>
        <p:nvSpPr>
          <p:cNvPr id="6" name="Ink 62">
            <a:extLst>
              <a:ext uri="{FF2B5EF4-FFF2-40B4-BE49-F238E27FC236}">
                <a16:creationId xmlns:a16="http://schemas.microsoft.com/office/drawing/2014/main" id="{5E8125D1-EFCD-5962-FEAD-A34DA21F318A}"/>
              </a:ext>
            </a:extLst>
          </p:cNvPr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7820025" y="4394728"/>
            <a:ext cx="9525" cy="45719"/>
          </a:xfrm>
          <a:prstGeom prst="rect">
            <a:avLst/>
          </a:prstGeom>
          <a:noFill/>
          <a:ln w="9000" cap="rnd" algn="ctr">
            <a:solidFill>
              <a:srgbClr val="E7122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Ink 63">
            <a:extLst>
              <a:ext uri="{FF2B5EF4-FFF2-40B4-BE49-F238E27FC236}">
                <a16:creationId xmlns:a16="http://schemas.microsoft.com/office/drawing/2014/main" id="{332F54FA-C1CF-FDDC-1DC7-17ADA02EC70E}"/>
              </a:ext>
            </a:extLst>
          </p:cNvPr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7820025" y="4394728"/>
            <a:ext cx="9525" cy="45719"/>
          </a:xfrm>
          <a:prstGeom prst="rect">
            <a:avLst/>
          </a:prstGeom>
          <a:noFill/>
          <a:ln w="9000" cap="rnd" algn="ctr">
            <a:solidFill>
              <a:srgbClr val="E7122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59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D31C2-C14A-DAFE-920E-86E5EE25A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8246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/>
              <a:t>Requesting Permission for Upload Capability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B821390-5ED1-0D86-AEA0-B5645F7B08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37176" y="1568056"/>
            <a:ext cx="4823800" cy="4758131"/>
          </a:xfrm>
        </p:spPr>
      </p:pic>
      <p:sp>
        <p:nvSpPr>
          <p:cNvPr id="8" name="Arrow: Left 7">
            <a:extLst>
              <a:ext uri="{FF2B5EF4-FFF2-40B4-BE49-F238E27FC236}">
                <a16:creationId xmlns:a16="http://schemas.microsoft.com/office/drawing/2014/main" id="{0248E845-4CCC-7E72-80B8-5BA936E26E05}"/>
              </a:ext>
            </a:extLst>
          </p:cNvPr>
          <p:cNvSpPr/>
          <p:nvPr/>
        </p:nvSpPr>
        <p:spPr>
          <a:xfrm>
            <a:off x="8160976" y="4395802"/>
            <a:ext cx="1557199" cy="349134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671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36AA6C4-79F2-84C4-B50A-15295222E7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1627" y="441946"/>
            <a:ext cx="4544332" cy="5812349"/>
          </a:xfrm>
        </p:spPr>
      </p:pic>
      <p:sp>
        <p:nvSpPr>
          <p:cNvPr id="6" name="Arrow: Left 5">
            <a:extLst>
              <a:ext uri="{FF2B5EF4-FFF2-40B4-BE49-F238E27FC236}">
                <a16:creationId xmlns:a16="http://schemas.microsoft.com/office/drawing/2014/main" id="{A65C6CDD-2DA5-F380-AB3D-6619BDB6D9FF}"/>
              </a:ext>
            </a:extLst>
          </p:cNvPr>
          <p:cNvSpPr/>
          <p:nvPr/>
        </p:nvSpPr>
        <p:spPr>
          <a:xfrm flipV="1">
            <a:off x="5449529" y="4495800"/>
            <a:ext cx="324465" cy="106681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1E288B-F289-BAE2-27B3-B3EEBE48CA43}"/>
              </a:ext>
            </a:extLst>
          </p:cNvPr>
          <p:cNvSpPr txBox="1"/>
          <p:nvPr/>
        </p:nvSpPr>
        <p:spPr>
          <a:xfrm>
            <a:off x="566057" y="642258"/>
            <a:ext cx="2460171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This form may be downloaded from Agency Web at any time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439BB5-626C-AB3C-8A2F-3CB654A4A54A}"/>
              </a:ext>
            </a:extLst>
          </p:cNvPr>
          <p:cNvSpPr txBox="1"/>
          <p:nvPr/>
        </p:nvSpPr>
        <p:spPr>
          <a:xfrm>
            <a:off x="8621487" y="4996543"/>
            <a:ext cx="3341914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If you have trouble submitting this request, send an email to the following: trssvc.Accounting@maricopa.gov</a:t>
            </a:r>
          </a:p>
        </p:txBody>
      </p:sp>
    </p:spTree>
    <p:extLst>
      <p:ext uri="{BB962C8B-B14F-4D97-AF65-F5344CB8AC3E}">
        <p14:creationId xmlns:p14="http://schemas.microsoft.com/office/powerpoint/2010/main" val="2872684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A793B-9A50-6E8E-F503-9F929D5C8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230" y="365126"/>
            <a:ext cx="6672942" cy="1126218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Basic uploading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E25D2-8253-847A-414B-C933F0A12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230" y="1619161"/>
            <a:ext cx="10820399" cy="5053102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/>
              <a:t>Users can only upload files for the Agency to which they have been authorized. (per the Access form)</a:t>
            </a:r>
          </a:p>
          <a:p>
            <a:r>
              <a:rPr lang="en-US" sz="2000" dirty="0"/>
              <a:t>Users may be restricted in terms of what type of file they can upload.  (i.e., only warrant files, etc.)</a:t>
            </a:r>
          </a:p>
          <a:p>
            <a:r>
              <a:rPr lang="en-US" sz="2000" dirty="0"/>
              <a:t>Uploaded files will undergo a series of validations by the system which will verify the file type, the data and your permissions.</a:t>
            </a:r>
          </a:p>
          <a:p>
            <a:r>
              <a:rPr lang="en-US" sz="2000" dirty="0"/>
              <a:t>The only acceptable file format is CSV – for all uploads.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Templates</a:t>
            </a:r>
            <a:r>
              <a:rPr lang="en-US" sz="2000" dirty="0"/>
              <a:t> for 3 types of uploads are provided on the File Import tab</a:t>
            </a:r>
          </a:p>
          <a:p>
            <a:r>
              <a:rPr lang="en-US" sz="2000" dirty="0"/>
              <a:t>There are different rules for County Agencies and School Districts in terms of who uploads the file: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**CSS= County Schools Superintendent’s Office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938566E-3C4C-42B4-89E2-A5E89195C7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781732"/>
              </p:ext>
            </p:extLst>
          </p:nvPr>
        </p:nvGraphicFramePr>
        <p:xfrm>
          <a:off x="2500313" y="4117136"/>
          <a:ext cx="6131486" cy="1830431"/>
        </p:xfrm>
        <a:graphic>
          <a:graphicData uri="http://schemas.openxmlformats.org/drawingml/2006/table">
            <a:tbl>
              <a:tblPr/>
              <a:tblGrid>
                <a:gridCol w="2049974">
                  <a:extLst>
                    <a:ext uri="{9D8B030D-6E8A-4147-A177-3AD203B41FA5}">
                      <a16:colId xmlns:a16="http://schemas.microsoft.com/office/drawing/2014/main" val="3496828919"/>
                    </a:ext>
                  </a:extLst>
                </a:gridCol>
                <a:gridCol w="1415809">
                  <a:extLst>
                    <a:ext uri="{9D8B030D-6E8A-4147-A177-3AD203B41FA5}">
                      <a16:colId xmlns:a16="http://schemas.microsoft.com/office/drawing/2014/main" val="857835527"/>
                    </a:ext>
                  </a:extLst>
                </a:gridCol>
                <a:gridCol w="1537480">
                  <a:extLst>
                    <a:ext uri="{9D8B030D-6E8A-4147-A177-3AD203B41FA5}">
                      <a16:colId xmlns:a16="http://schemas.microsoft.com/office/drawing/2014/main" val="134957396"/>
                    </a:ext>
                  </a:extLst>
                </a:gridCol>
                <a:gridCol w="1128223">
                  <a:extLst>
                    <a:ext uri="{9D8B030D-6E8A-4147-A177-3AD203B41FA5}">
                      <a16:colId xmlns:a16="http://schemas.microsoft.com/office/drawing/2014/main" val="696296287"/>
                    </a:ext>
                  </a:extLst>
                </a:gridCol>
              </a:tblGrid>
              <a:tr h="3247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Who Prepares the File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Who Uploads the File Type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3878785"/>
                  </a:ext>
                </a:extLst>
              </a:tr>
              <a:tr h="3099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Agency Type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General Ledger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Warrant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Revenue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340557"/>
                  </a:ext>
                </a:extLst>
              </a:tr>
              <a:tr h="2952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County Agency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County Finance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County Finance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047557"/>
                  </a:ext>
                </a:extLst>
              </a:tr>
              <a:tr h="2952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County School District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2950326"/>
                  </a:ext>
                </a:extLst>
              </a:tr>
              <a:tr h="2952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Independent School District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Independent SD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Independent SD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Independent SD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0048839"/>
                  </a:ext>
                </a:extLst>
              </a:tr>
              <a:tr h="3099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Other Districts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District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District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District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4495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4627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819A6-5996-81E7-711E-9DCFEDF32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1964" y="593279"/>
            <a:ext cx="5872294" cy="985150"/>
          </a:xfrm>
          <a:ln>
            <a:solidFill>
              <a:srgbClr val="0070C0"/>
            </a:solidFill>
          </a:ln>
        </p:spPr>
        <p:txBody>
          <a:bodyPr/>
          <a:lstStyle/>
          <a:p>
            <a:pPr algn="l"/>
            <a:r>
              <a:rPr lang="en-US" dirty="0"/>
              <a:t>template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6802B-9CEC-25A8-7A32-D477267A0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1964" y="1908096"/>
            <a:ext cx="8732939" cy="4194496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TXT field (sample-column H</a:t>
            </a:r>
            <a:r>
              <a:rPr lang="en-US" dirty="0"/>
              <a:t>) is your desired description (60 characters max) This field may be useful if performing a search after posting is complete.</a:t>
            </a:r>
          </a:p>
          <a:p>
            <a:r>
              <a:rPr lang="en-US" b="1" dirty="0"/>
              <a:t>Must be saved as CSV</a:t>
            </a:r>
            <a:r>
              <a:rPr lang="en-US" dirty="0"/>
              <a:t>.  Any attempt to upload an Excel file will result in a failure message.</a:t>
            </a:r>
          </a:p>
          <a:p>
            <a:r>
              <a:rPr lang="en-US" b="1" dirty="0" err="1"/>
              <a:t>Transdate</a:t>
            </a:r>
            <a:r>
              <a:rPr lang="en-US" b="1" dirty="0"/>
              <a:t> field (sample- column F) </a:t>
            </a:r>
            <a:r>
              <a:rPr lang="en-US" dirty="0"/>
              <a:t>must be formatted as MM/DD/YYYY.  All other fields are unformatted.</a:t>
            </a:r>
          </a:p>
          <a:p>
            <a:r>
              <a:rPr lang="en-US" dirty="0"/>
              <a:t>Template will not total your columns – you must do this manually to ensure amounts agree to your deposit.  If you add a formula to this spreadsheet, you must delete the lines with the formula before uploading.</a:t>
            </a:r>
          </a:p>
          <a:p>
            <a:r>
              <a:rPr lang="en-US" b="1" dirty="0"/>
              <a:t>No blank lines </a:t>
            </a:r>
            <a:r>
              <a:rPr lang="en-US" dirty="0"/>
              <a:t>are allowed (failure) as well as </a:t>
            </a:r>
            <a:r>
              <a:rPr lang="en-US" b="1" dirty="0"/>
              <a:t>no lines with a “zero” </a:t>
            </a:r>
            <a:r>
              <a:rPr lang="en-US" dirty="0"/>
              <a:t>as an amount. (failure)</a:t>
            </a:r>
          </a:p>
          <a:p>
            <a:r>
              <a:rPr lang="en-US" b="1" dirty="0"/>
              <a:t>Most Revenue files will be credits </a:t>
            </a:r>
            <a:r>
              <a:rPr lang="en-US" dirty="0"/>
              <a:t>– but debits are allowed (just not on the same line.</a:t>
            </a:r>
          </a:p>
          <a:p>
            <a:r>
              <a:rPr lang="en-US" b="1" dirty="0"/>
              <a:t>First four columns </a:t>
            </a:r>
            <a:r>
              <a:rPr lang="en-US" dirty="0"/>
              <a:t>must remain blank.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956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DF556-2F27-E53E-5C11-8F09A80A6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5857567" cy="804914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Uploading Revenue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37576-23BB-B822-FDDE-F33FDE3F8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2220"/>
            <a:ext cx="10515600" cy="5599470"/>
          </a:xfrm>
        </p:spPr>
        <p:txBody>
          <a:bodyPr/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u="sng" dirty="0"/>
              <a:t>Do not </a:t>
            </a:r>
            <a:r>
              <a:rPr lang="en-US" sz="2000" dirty="0"/>
              <a:t>combine separate deposits into one file.</a:t>
            </a:r>
          </a:p>
          <a:p>
            <a:pPr marL="0" indent="0">
              <a:buNone/>
            </a:pPr>
            <a:r>
              <a:rPr lang="en-US" sz="2000" u="sng" dirty="0"/>
              <a:t>Do not </a:t>
            </a:r>
            <a:r>
              <a:rPr lang="en-US" sz="2000" dirty="0"/>
              <a:t>split one deposit into multiple files.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E305A7-277B-D6EB-F397-31663EA72D36}"/>
              </a:ext>
            </a:extLst>
          </p:cNvPr>
          <p:cNvSpPr txBox="1"/>
          <p:nvPr/>
        </p:nvSpPr>
        <p:spPr>
          <a:xfrm>
            <a:off x="838199" y="4019670"/>
            <a:ext cx="5080819" cy="101566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Users must enter their corresponding </a:t>
            </a:r>
            <a:r>
              <a:rPr lang="en-US" sz="2000" b="1" dirty="0"/>
              <a:t>ULID</a:t>
            </a:r>
            <a:r>
              <a:rPr lang="en-US" sz="2000" dirty="0"/>
              <a:t> and </a:t>
            </a:r>
            <a:r>
              <a:rPr lang="en-US" sz="2000" b="1" dirty="0"/>
              <a:t>Bank</a:t>
            </a:r>
            <a:r>
              <a:rPr lang="en-US" sz="2000" dirty="0"/>
              <a:t> numbers at the beginning of the upload process.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1174107-15D7-8416-7E2E-94FD247445D0}"/>
              </a:ext>
            </a:extLst>
          </p:cNvPr>
          <p:cNvSpPr txBox="1"/>
          <p:nvPr/>
        </p:nvSpPr>
        <p:spPr>
          <a:xfrm>
            <a:off x="838200" y="1248974"/>
            <a:ext cx="4917821" cy="163121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000" dirty="0"/>
              <a:t>Immediately after a deposit is made at the bank, the agency should prepare a csv file for upload purposes.  The total amount in the file should agree </a:t>
            </a:r>
            <a:r>
              <a:rPr lang="en-US" sz="2000" u="sng" dirty="0"/>
              <a:t>EXACTLY</a:t>
            </a:r>
            <a:r>
              <a:rPr lang="en-US" sz="2000" dirty="0"/>
              <a:t> to the deposit made at the bank.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1808CCF-8961-8B0C-1D00-D6E221B1897F}"/>
              </a:ext>
            </a:extLst>
          </p:cNvPr>
          <p:cNvSpPr txBox="1"/>
          <p:nvPr/>
        </p:nvSpPr>
        <p:spPr>
          <a:xfrm>
            <a:off x="838199" y="5540238"/>
            <a:ext cx="5080817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/>
              <a:t>Do not backdate your revenue file to a closed accounting period</a:t>
            </a:r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7F51702-7C43-714F-5131-9FC3D2D9CEA0}"/>
              </a:ext>
            </a:extLst>
          </p:cNvPr>
          <p:cNvSpPr txBox="1"/>
          <p:nvPr/>
        </p:nvSpPr>
        <p:spPr>
          <a:xfrm>
            <a:off x="7129463" y="365126"/>
            <a:ext cx="3857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Ensure you have selected the correct option (button)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49DB657-6058-890E-FDD9-2A2B2920B4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7614" y="1248974"/>
            <a:ext cx="4877006" cy="5243900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EECA596-E071-1CEF-5A87-D75A6B75FB91}"/>
              </a:ext>
            </a:extLst>
          </p:cNvPr>
          <p:cNvCxnSpPr/>
          <p:nvPr/>
        </p:nvCxnSpPr>
        <p:spPr>
          <a:xfrm flipH="1">
            <a:off x="8498048" y="1011457"/>
            <a:ext cx="828069" cy="18687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6DB2121-F972-FE74-E0A4-8A8C15679D44}"/>
              </a:ext>
            </a:extLst>
          </p:cNvPr>
          <p:cNvCxnSpPr/>
          <p:nvPr/>
        </p:nvCxnSpPr>
        <p:spPr>
          <a:xfrm>
            <a:off x="5855516" y="4261607"/>
            <a:ext cx="1476462" cy="1761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ADE89D9-62C1-11D7-A8C0-460203250493}"/>
              </a:ext>
            </a:extLst>
          </p:cNvPr>
          <p:cNvCxnSpPr/>
          <p:nvPr/>
        </p:nvCxnSpPr>
        <p:spPr>
          <a:xfrm flipV="1">
            <a:off x="2063692" y="3861087"/>
            <a:ext cx="5209563" cy="8031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8120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B34E0-AAA0-00DD-BFEB-81C833A83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419975" cy="1020763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Uploading Revenue Files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D1B07-633B-15FA-660A-918B19709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3050"/>
            <a:ext cx="10515600" cy="4949825"/>
          </a:xfrm>
        </p:spPr>
        <p:txBody>
          <a:bodyPr>
            <a:normAutofit/>
          </a:bodyPr>
          <a:lstStyle/>
          <a:p>
            <a:r>
              <a:rPr lang="en-US" sz="2000" b="1" dirty="0"/>
              <a:t>County Agencies</a:t>
            </a:r>
            <a:r>
              <a:rPr lang="en-US" sz="2000" dirty="0"/>
              <a:t>: prepare your revenue files using a custom-built input Excel form provided by County Finance.</a:t>
            </a:r>
          </a:p>
          <a:p>
            <a:pPr lvl="1"/>
            <a:r>
              <a:rPr lang="en-US" sz="2000" dirty="0"/>
              <a:t>Template ensures proper account coding translations to the Advantage System</a:t>
            </a:r>
          </a:p>
          <a:p>
            <a:pPr lvl="1"/>
            <a:r>
              <a:rPr lang="en-US" sz="2000" dirty="0"/>
              <a:t>County Agencies should contact Harry Baughman with questions or for templates.  </a:t>
            </a:r>
            <a:r>
              <a:rPr lang="en-US" sz="2000" dirty="0">
                <a:hlinkClick r:id="rId2"/>
              </a:rPr>
              <a:t>Harry.Baughman@maricopa.gov</a:t>
            </a:r>
            <a:endParaRPr lang="en-US" sz="2000" dirty="0"/>
          </a:p>
          <a:p>
            <a:r>
              <a:rPr lang="en-US" sz="2000" b="1" dirty="0"/>
              <a:t>County School Districts</a:t>
            </a:r>
            <a:r>
              <a:rPr lang="en-US" sz="2000" dirty="0"/>
              <a:t>: prepare your revenue files and forward them to the County Schools Superintendent’s Office (CSS) for upload.</a:t>
            </a:r>
          </a:p>
          <a:p>
            <a:r>
              <a:rPr lang="en-US" sz="2000" b="1" dirty="0"/>
              <a:t>Independent School Districts</a:t>
            </a:r>
            <a:r>
              <a:rPr lang="en-US" sz="2000" dirty="0"/>
              <a:t>: prepare and upload your revenue files following template guidelines provided.</a:t>
            </a:r>
          </a:p>
          <a:p>
            <a:r>
              <a:rPr lang="en-US" sz="2000" dirty="0"/>
              <a:t>File names are automatically changed by the system during the upload process.</a:t>
            </a:r>
          </a:p>
          <a:p>
            <a:r>
              <a:rPr lang="en-US" sz="2000" dirty="0"/>
              <a:t>Users will receive either a Success or Failure message via email and on screen at the File Import tab.  All lines will succeed or fail. (no partial uploads for Revenue files)</a:t>
            </a:r>
          </a:p>
          <a:p>
            <a:r>
              <a:rPr lang="en-US" sz="2000" dirty="0"/>
              <a:t>Do Not re-upload the same file twice UNLESS and UNTIL you receive an error message.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87617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4DBFAB6-18EA-7425-C575-2D960D5F1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419975" cy="906463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Uploading Revenue Files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D6FD7-8B81-62BA-9E1B-8E719FEBE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1611"/>
            <a:ext cx="10515600" cy="5021263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Success</a:t>
            </a:r>
            <a:r>
              <a:rPr lang="en-US" dirty="0"/>
              <a:t> message indicates:</a:t>
            </a:r>
          </a:p>
          <a:p>
            <a:pPr lvl="1"/>
            <a:r>
              <a:rPr lang="en-US" dirty="0"/>
              <a:t>File has been loaded to the Revenue Clearing account in Dynamics only.</a:t>
            </a:r>
          </a:p>
          <a:p>
            <a:pPr lvl="2"/>
            <a:r>
              <a:rPr lang="en-US" dirty="0"/>
              <a:t>File has </a:t>
            </a:r>
            <a:r>
              <a:rPr lang="en-US" u="sng" dirty="0"/>
              <a:t>NOT</a:t>
            </a:r>
            <a:r>
              <a:rPr lang="en-US" dirty="0"/>
              <a:t> been posted to the Agency’s account at this point.</a:t>
            </a:r>
          </a:p>
          <a:p>
            <a:pPr lvl="2"/>
            <a:r>
              <a:rPr lang="en-US" dirty="0"/>
              <a:t>MCTO will post the deposit to each Agency’s account when working on that particular “TR Date”.  </a:t>
            </a:r>
          </a:p>
          <a:p>
            <a:pPr lvl="2"/>
            <a:r>
              <a:rPr lang="en-US" dirty="0"/>
              <a:t>Agencies can check the TR Date on the home page of Agency Web. (usually there is a 2-3 day lag)</a:t>
            </a:r>
          </a:p>
          <a:p>
            <a:pPr lvl="2"/>
            <a:r>
              <a:rPr lang="en-US" dirty="0"/>
              <a:t>MCTO will post the deposit to the Agency’s account using the date on the uploaded file. (unless the accounting period is closed).</a:t>
            </a:r>
          </a:p>
          <a:p>
            <a:pPr marL="0" indent="0">
              <a:buNone/>
            </a:pPr>
            <a:r>
              <a:rPr lang="en-US" b="1" dirty="0"/>
              <a:t>Failure</a:t>
            </a:r>
            <a:r>
              <a:rPr lang="en-US" dirty="0"/>
              <a:t> message:</a:t>
            </a:r>
          </a:p>
          <a:p>
            <a:pPr lvl="1"/>
            <a:r>
              <a:rPr lang="en-US" dirty="0"/>
              <a:t>User should review the error log received via email which will indicate the line number and what type of error was encountered.</a:t>
            </a:r>
          </a:p>
          <a:p>
            <a:pPr lvl="2"/>
            <a:r>
              <a:rPr lang="en-US" dirty="0"/>
              <a:t>If the deposit is made at the bank in a period which has since closed, and the file is uploaded later, the agency must use a date in the current open period.</a:t>
            </a:r>
          </a:p>
          <a:p>
            <a:pPr lvl="2"/>
            <a:r>
              <a:rPr lang="en-US" dirty="0"/>
              <a:t>Correct the errors and re-upload the entire file.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06639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C6F5698034DA4B9A42CEA6EFF31EB1" ma:contentTypeVersion="9" ma:contentTypeDescription="Create a new document." ma:contentTypeScope="" ma:versionID="f7b91886328f227b23459d17772b0b5d">
  <xsd:schema xmlns:xsd="http://www.w3.org/2001/XMLSchema" xmlns:xs="http://www.w3.org/2001/XMLSchema" xmlns:p="http://schemas.microsoft.com/office/2006/metadata/properties" xmlns:ns3="140260f8-d104-44f7-8fa8-de59ce85937b" xmlns:ns4="0c0b8992-1a37-4a88-b81c-5c6d56153060" targetNamespace="http://schemas.microsoft.com/office/2006/metadata/properties" ma:root="true" ma:fieldsID="d1ed8d67f9c3f05b262378f385386dc6" ns3:_="" ns4:_="">
    <xsd:import namespace="140260f8-d104-44f7-8fa8-de59ce85937b"/>
    <xsd:import namespace="0c0b8992-1a37-4a88-b81c-5c6d5615306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0260f8-d104-44f7-8fa8-de59ce8593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0b8992-1a37-4a88-b81c-5c6d561530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F3CD65D-61A5-43C9-A837-6EC73C7DA8AB}">
  <ds:schemaRefs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0c0b8992-1a37-4a88-b81c-5c6d56153060"/>
    <ds:schemaRef ds:uri="http://purl.org/dc/elements/1.1/"/>
    <ds:schemaRef ds:uri="http://www.w3.org/XML/1998/namespace"/>
    <ds:schemaRef ds:uri="http://schemas.microsoft.com/office/infopath/2007/PartnerControls"/>
    <ds:schemaRef ds:uri="140260f8-d104-44f7-8fa8-de59ce85937b"/>
  </ds:schemaRefs>
</ds:datastoreItem>
</file>

<file path=customXml/itemProps2.xml><?xml version="1.0" encoding="utf-8"?>
<ds:datastoreItem xmlns:ds="http://schemas.openxmlformats.org/officeDocument/2006/customXml" ds:itemID="{9AF4DB53-A9C5-405C-AEBA-B38B0AEAE8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0260f8-d104-44f7-8fa8-de59ce85937b"/>
    <ds:schemaRef ds:uri="0c0b8992-1a37-4a88-b81c-5c6d561530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1F006B4-A9E1-4F39-85C8-FB836F9193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431</TotalTime>
  <Words>1284</Words>
  <Application>Microsoft Office PowerPoint</Application>
  <PresentationFormat>Widescreen</PresentationFormat>
  <Paragraphs>112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Gill Sans MT</vt:lpstr>
      <vt:lpstr>Times New Roman</vt:lpstr>
      <vt:lpstr>Parcel</vt:lpstr>
      <vt:lpstr>Uploading Files to Agency Web  Useful tips – a guide</vt:lpstr>
      <vt:lpstr>Uploading files to Agency Web allows authorized users to perform only the following tasks:</vt:lpstr>
      <vt:lpstr>Requesting Permission for Upload Capability</vt:lpstr>
      <vt:lpstr>PowerPoint Presentation</vt:lpstr>
      <vt:lpstr>Basic uploading information</vt:lpstr>
      <vt:lpstr>template requirements</vt:lpstr>
      <vt:lpstr>Uploading Revenue Files</vt:lpstr>
      <vt:lpstr>Uploading Revenue Files (cont.)</vt:lpstr>
      <vt:lpstr>Uploading Revenue Files (cont.)</vt:lpstr>
      <vt:lpstr>Sample Revenue Template</vt:lpstr>
      <vt:lpstr>Uploading GL files (aka transfers)</vt:lpstr>
      <vt:lpstr>Uploading GL files (aka transfers cont.)</vt:lpstr>
      <vt:lpstr>Uploading Warrant Files</vt:lpstr>
      <vt:lpstr>Uploading warrant files (cont.)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Uploading Files to Agency Web</dc:title>
  <dc:creator>Bernice Salcido (TRS)</dc:creator>
  <cp:lastModifiedBy>Bernice Salcido (TRS)</cp:lastModifiedBy>
  <cp:revision>9</cp:revision>
  <dcterms:created xsi:type="dcterms:W3CDTF">2022-09-09T15:38:06Z</dcterms:created>
  <dcterms:modified xsi:type="dcterms:W3CDTF">2022-09-28T20:24:51Z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0x010100A4C6F5698034DA4B9A42CEA6EFF31EB1</vt:lpwstr>
  </property>
</Properties>
</file>